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anose="020F0502020204030204" pitchFamily="2" charset="0"/>
      <p:regular r:id="rId13"/>
    </p:embeddedFont>
    <p:embeddedFont>
      <p:font typeface="PT Serif" panose="020F0502020204030204" pitchFamily="18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7B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5437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3094D75-C029-C925-08CB-57B6488F1BB1}"/>
              </a:ext>
            </a:extLst>
          </p:cNvPr>
          <p:cNvGrpSpPr/>
          <p:nvPr userDrawn="1"/>
        </p:nvGrpSpPr>
        <p:grpSpPr>
          <a:xfrm>
            <a:off x="12729925" y="7092907"/>
            <a:ext cx="1900475" cy="1782732"/>
            <a:chOff x="9389328" y="6323473"/>
            <a:chExt cx="1900475" cy="1782732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51627C9F-CE23-A3AB-E11E-92AEE7029B52}"/>
                </a:ext>
              </a:extLst>
            </p:cNvPr>
            <p:cNvSpPr/>
            <p:nvPr/>
          </p:nvSpPr>
          <p:spPr>
            <a:xfrm>
              <a:off x="9507071" y="7014117"/>
              <a:ext cx="1782732" cy="401444"/>
            </a:xfrm>
            <a:prstGeom prst="roundRect">
              <a:avLst>
                <a:gd name="adj" fmla="val 50000"/>
              </a:avLst>
            </a:prstGeom>
            <a:solidFill>
              <a:srgbClr val="987B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54653A3-4363-72B9-E026-CF3E4B54C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89328" y="6323473"/>
              <a:ext cx="1782732" cy="178273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017258CB-4919-2A37-7A25-51F360F215F8}"/>
              </a:ext>
            </a:extLst>
          </p:cNvPr>
          <p:cNvGrpSpPr/>
          <p:nvPr userDrawn="1"/>
        </p:nvGrpSpPr>
        <p:grpSpPr>
          <a:xfrm>
            <a:off x="12661345" y="7063914"/>
            <a:ext cx="1900475" cy="1782732"/>
            <a:chOff x="9389328" y="6323473"/>
            <a:chExt cx="1900475" cy="178273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10A623B-78A9-C317-29AF-FEFE11065BDF}"/>
                </a:ext>
              </a:extLst>
            </p:cNvPr>
            <p:cNvSpPr/>
            <p:nvPr/>
          </p:nvSpPr>
          <p:spPr>
            <a:xfrm>
              <a:off x="9507071" y="7014117"/>
              <a:ext cx="1782732" cy="401444"/>
            </a:xfrm>
            <a:prstGeom prst="roundRect">
              <a:avLst>
                <a:gd name="adj" fmla="val 50000"/>
              </a:avLst>
            </a:prstGeom>
            <a:solidFill>
              <a:srgbClr val="987B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7CBD424-82BA-58CA-5E7C-666579379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89328" y="6323473"/>
              <a:ext cx="1782732" cy="178273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0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8277F65-5721-8F14-9614-26F1DFDF2445}"/>
              </a:ext>
            </a:extLst>
          </p:cNvPr>
          <p:cNvGrpSpPr/>
          <p:nvPr userDrawn="1"/>
        </p:nvGrpSpPr>
        <p:grpSpPr>
          <a:xfrm>
            <a:off x="12661345" y="7063914"/>
            <a:ext cx="1900475" cy="1782732"/>
            <a:chOff x="9389328" y="6323473"/>
            <a:chExt cx="1900475" cy="178273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9F92D54-1D6B-7755-B39C-043F8545134E}"/>
                </a:ext>
              </a:extLst>
            </p:cNvPr>
            <p:cNvSpPr/>
            <p:nvPr/>
          </p:nvSpPr>
          <p:spPr>
            <a:xfrm>
              <a:off x="9507071" y="7014117"/>
              <a:ext cx="1782732" cy="401444"/>
            </a:xfrm>
            <a:prstGeom prst="roundRect">
              <a:avLst>
                <a:gd name="adj" fmla="val 50000"/>
              </a:avLst>
            </a:prstGeom>
            <a:solidFill>
              <a:srgbClr val="987B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9F23E6E-F774-20E0-75F3-A525BC8AC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89328" y="6323473"/>
              <a:ext cx="1782732" cy="178273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0F21D30-EE21-A6EB-7164-F600E8CD43AA}"/>
              </a:ext>
            </a:extLst>
          </p:cNvPr>
          <p:cNvGrpSpPr/>
          <p:nvPr userDrawn="1"/>
        </p:nvGrpSpPr>
        <p:grpSpPr>
          <a:xfrm>
            <a:off x="12729925" y="7092907"/>
            <a:ext cx="1900475" cy="1782732"/>
            <a:chOff x="9389328" y="6323473"/>
            <a:chExt cx="1900475" cy="1782732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317D14F-6E16-516E-1A39-089B758715BC}"/>
                </a:ext>
              </a:extLst>
            </p:cNvPr>
            <p:cNvSpPr/>
            <p:nvPr/>
          </p:nvSpPr>
          <p:spPr>
            <a:xfrm>
              <a:off x="9507071" y="7014117"/>
              <a:ext cx="1782732" cy="401444"/>
            </a:xfrm>
            <a:prstGeom prst="roundRect">
              <a:avLst>
                <a:gd name="adj" fmla="val 50000"/>
              </a:avLst>
            </a:prstGeom>
            <a:solidFill>
              <a:srgbClr val="987B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FFF6A13-D798-60F6-87E6-99DA2FF59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89328" y="6323473"/>
              <a:ext cx="1782732" cy="178273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08B0A863-213E-7E37-0A0F-CE53C660A37B}"/>
              </a:ext>
            </a:extLst>
          </p:cNvPr>
          <p:cNvGrpSpPr/>
          <p:nvPr userDrawn="1"/>
        </p:nvGrpSpPr>
        <p:grpSpPr>
          <a:xfrm>
            <a:off x="12729925" y="7092907"/>
            <a:ext cx="1900475" cy="1782732"/>
            <a:chOff x="9389328" y="6323473"/>
            <a:chExt cx="1900475" cy="178273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B086D86-5F20-CAE0-7772-A0EFFA31A9CA}"/>
                </a:ext>
              </a:extLst>
            </p:cNvPr>
            <p:cNvSpPr/>
            <p:nvPr/>
          </p:nvSpPr>
          <p:spPr>
            <a:xfrm>
              <a:off x="9507071" y="7014117"/>
              <a:ext cx="1782732" cy="401444"/>
            </a:xfrm>
            <a:prstGeom prst="roundRect">
              <a:avLst>
                <a:gd name="adj" fmla="val 50000"/>
              </a:avLst>
            </a:prstGeom>
            <a:solidFill>
              <a:srgbClr val="987B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F7D4950-996F-8D28-0DB1-E96D91D90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89328" y="6323473"/>
              <a:ext cx="1782732" cy="178273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5426F08-5883-9F6E-B619-1D21B5A8BCC9}"/>
              </a:ext>
            </a:extLst>
          </p:cNvPr>
          <p:cNvGrpSpPr/>
          <p:nvPr userDrawn="1"/>
        </p:nvGrpSpPr>
        <p:grpSpPr>
          <a:xfrm>
            <a:off x="12729925" y="7092907"/>
            <a:ext cx="1900475" cy="1782732"/>
            <a:chOff x="9389328" y="6323473"/>
            <a:chExt cx="1900475" cy="178273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A1C9620-09ED-7391-5C57-653CA673BBC3}"/>
                </a:ext>
              </a:extLst>
            </p:cNvPr>
            <p:cNvSpPr/>
            <p:nvPr/>
          </p:nvSpPr>
          <p:spPr>
            <a:xfrm>
              <a:off x="9507071" y="7014117"/>
              <a:ext cx="1782732" cy="401444"/>
            </a:xfrm>
            <a:prstGeom prst="roundRect">
              <a:avLst>
                <a:gd name="adj" fmla="val 50000"/>
              </a:avLst>
            </a:prstGeom>
            <a:solidFill>
              <a:srgbClr val="987B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3377A08-10C1-E046-9440-6C6D70A58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89328" y="6323473"/>
              <a:ext cx="1782732" cy="178273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66E2130B-1D50-C821-6416-9BF5F4F1628B}"/>
              </a:ext>
            </a:extLst>
          </p:cNvPr>
          <p:cNvGrpSpPr/>
          <p:nvPr userDrawn="1"/>
        </p:nvGrpSpPr>
        <p:grpSpPr>
          <a:xfrm>
            <a:off x="12729925" y="7092907"/>
            <a:ext cx="1900475" cy="1782732"/>
            <a:chOff x="9389328" y="6323473"/>
            <a:chExt cx="1900475" cy="178273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F583C672-6720-384A-71D3-50483EF95566}"/>
                </a:ext>
              </a:extLst>
            </p:cNvPr>
            <p:cNvSpPr/>
            <p:nvPr/>
          </p:nvSpPr>
          <p:spPr>
            <a:xfrm>
              <a:off x="9507071" y="7014117"/>
              <a:ext cx="1782732" cy="401444"/>
            </a:xfrm>
            <a:prstGeom prst="roundRect">
              <a:avLst>
                <a:gd name="adj" fmla="val 50000"/>
              </a:avLst>
            </a:prstGeom>
            <a:solidFill>
              <a:srgbClr val="987B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E1C9431-0661-1FA9-6522-8D309D0E4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89328" y="6323473"/>
              <a:ext cx="1782732" cy="178273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B758F53-76F9-E0F3-E8DF-0DDCBABD725E}"/>
              </a:ext>
            </a:extLst>
          </p:cNvPr>
          <p:cNvGrpSpPr/>
          <p:nvPr userDrawn="1"/>
        </p:nvGrpSpPr>
        <p:grpSpPr>
          <a:xfrm>
            <a:off x="12729925" y="7092907"/>
            <a:ext cx="1900475" cy="1782732"/>
            <a:chOff x="9389328" y="6323473"/>
            <a:chExt cx="1900475" cy="178273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75B81CA-5612-A1E8-7903-1A6BE5C148E2}"/>
                </a:ext>
              </a:extLst>
            </p:cNvPr>
            <p:cNvSpPr/>
            <p:nvPr/>
          </p:nvSpPr>
          <p:spPr>
            <a:xfrm>
              <a:off x="9507071" y="7014117"/>
              <a:ext cx="1782732" cy="401444"/>
            </a:xfrm>
            <a:prstGeom prst="roundRect">
              <a:avLst>
                <a:gd name="adj" fmla="val 50000"/>
              </a:avLst>
            </a:prstGeom>
            <a:solidFill>
              <a:srgbClr val="987B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9F38410-82E9-9685-8B43-3B1909288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89328" y="6323473"/>
              <a:ext cx="1782732" cy="178273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28A09C5-8728-0635-68EC-E5B4BB3E91F4}"/>
              </a:ext>
            </a:extLst>
          </p:cNvPr>
          <p:cNvGrpSpPr/>
          <p:nvPr userDrawn="1"/>
        </p:nvGrpSpPr>
        <p:grpSpPr>
          <a:xfrm>
            <a:off x="12729925" y="7092907"/>
            <a:ext cx="1900475" cy="1782732"/>
            <a:chOff x="9389328" y="6323473"/>
            <a:chExt cx="1900475" cy="178273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A4CDED0-52B2-55D4-C387-F790DA540C2B}"/>
                </a:ext>
              </a:extLst>
            </p:cNvPr>
            <p:cNvSpPr/>
            <p:nvPr/>
          </p:nvSpPr>
          <p:spPr>
            <a:xfrm>
              <a:off x="9507071" y="7014117"/>
              <a:ext cx="1782732" cy="401444"/>
            </a:xfrm>
            <a:prstGeom prst="roundRect">
              <a:avLst>
                <a:gd name="adj" fmla="val 50000"/>
              </a:avLst>
            </a:prstGeom>
            <a:solidFill>
              <a:srgbClr val="987B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F7C8A62-597F-28D7-E7A3-FA466E1EB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89328" y="6323473"/>
              <a:ext cx="1782732" cy="178273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224C894-5C39-072C-4205-8F5E361E0351}"/>
              </a:ext>
            </a:extLst>
          </p:cNvPr>
          <p:cNvGrpSpPr/>
          <p:nvPr userDrawn="1"/>
        </p:nvGrpSpPr>
        <p:grpSpPr>
          <a:xfrm>
            <a:off x="12729925" y="7092907"/>
            <a:ext cx="1900475" cy="1782732"/>
            <a:chOff x="9389328" y="6323473"/>
            <a:chExt cx="1900475" cy="178273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01925A6A-43E7-CA28-2614-C3FF7F6E70B6}"/>
                </a:ext>
              </a:extLst>
            </p:cNvPr>
            <p:cNvSpPr/>
            <p:nvPr/>
          </p:nvSpPr>
          <p:spPr>
            <a:xfrm>
              <a:off x="9507071" y="7014117"/>
              <a:ext cx="1782732" cy="401444"/>
            </a:xfrm>
            <a:prstGeom prst="roundRect">
              <a:avLst>
                <a:gd name="adj" fmla="val 50000"/>
              </a:avLst>
            </a:prstGeom>
            <a:solidFill>
              <a:srgbClr val="987B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3BFFDCC-62B7-C64D-9C40-75B098238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89328" y="6323473"/>
              <a:ext cx="1782732" cy="178273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5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3E6BC29-8071-682E-4754-8DD9791E7DD6}"/>
              </a:ext>
            </a:extLst>
          </p:cNvPr>
          <p:cNvGrpSpPr/>
          <p:nvPr userDrawn="1"/>
        </p:nvGrpSpPr>
        <p:grpSpPr>
          <a:xfrm>
            <a:off x="12729925" y="7092907"/>
            <a:ext cx="1900475" cy="1782732"/>
            <a:chOff x="9389328" y="6323473"/>
            <a:chExt cx="1900475" cy="178273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CD81D72-FF47-9B7B-A66C-B9CDA14A4BCB}"/>
                </a:ext>
              </a:extLst>
            </p:cNvPr>
            <p:cNvSpPr/>
            <p:nvPr/>
          </p:nvSpPr>
          <p:spPr>
            <a:xfrm>
              <a:off x="9507071" y="7014117"/>
              <a:ext cx="1782732" cy="401444"/>
            </a:xfrm>
            <a:prstGeom prst="roundRect">
              <a:avLst>
                <a:gd name="adj" fmla="val 50000"/>
              </a:avLst>
            </a:prstGeom>
            <a:solidFill>
              <a:srgbClr val="987BBD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34F3CC8-72F1-8821-0A0E-CDCB5AF0A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89328" y="6323473"/>
              <a:ext cx="1782732" cy="178273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727002"/>
            <a:ext cx="7415927" cy="24299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350"/>
              </a:lnSpc>
              <a:buNone/>
            </a:pPr>
            <a:r>
              <a:rPr lang="en-US" sz="5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Integrated Science: Diseases Affecting Humans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350437" y="4527233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Arial" panose="020B0604020202020204" pitchFamily="34" charset="0"/>
                <a:ea typeface="DM Sans" pitchFamily="34" charset="-122"/>
                <a:cs typeface="Arial" panose="020B0604020202020204" pitchFamily="34" charset="0"/>
              </a:rPr>
              <a:t>This presentation explores the fundamentals of human diseases, their classifications, causes, symptoms, and prevention methods. We'll examine both communicable and non-communicable diseases that affect human health and discuss practical approaches to disease prevention and management.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2489" y="677585"/>
            <a:ext cx="6468785" cy="808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350"/>
              </a:lnSpc>
              <a:buNone/>
            </a:pPr>
            <a:r>
              <a:rPr lang="en-US" sz="5050" b="1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Summary</a:t>
            </a:r>
            <a:endParaRPr lang="en-US" sz="5050" b="1" dirty="0"/>
          </a:p>
        </p:txBody>
      </p:sp>
      <p:sp>
        <p:nvSpPr>
          <p:cNvPr id="3" name="Text 1"/>
          <p:cNvSpPr/>
          <p:nvPr/>
        </p:nvSpPr>
        <p:spPr>
          <a:xfrm>
            <a:off x="1452801" y="2345293"/>
            <a:ext cx="3234333" cy="404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Disease Definition</a:t>
            </a:r>
            <a:endParaRPr lang="en-US" sz="2500" b="1" dirty="0"/>
          </a:p>
        </p:txBody>
      </p:sp>
      <p:sp>
        <p:nvSpPr>
          <p:cNvPr id="4" name="Text 2"/>
          <p:cNvSpPr/>
          <p:nvPr/>
        </p:nvSpPr>
        <p:spPr>
          <a:xfrm>
            <a:off x="862489" y="2897386"/>
            <a:ext cx="3824645" cy="78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Conditions that make the body unable to function properly</a:t>
            </a:r>
            <a:endParaRPr lang="en-US" sz="1900" b="1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6703" y="1978938"/>
            <a:ext cx="4516874" cy="4516874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2894" y="2888933"/>
            <a:ext cx="368618" cy="46089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43148" y="2345293"/>
            <a:ext cx="3234333" cy="404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Communicable</a:t>
            </a:r>
            <a:endParaRPr lang="en-US" sz="2500" b="1" dirty="0"/>
          </a:p>
        </p:txBody>
      </p:sp>
      <p:sp>
        <p:nvSpPr>
          <p:cNvPr id="8" name="Text 4"/>
          <p:cNvSpPr/>
          <p:nvPr/>
        </p:nvSpPr>
        <p:spPr>
          <a:xfrm>
            <a:off x="9943148" y="2897386"/>
            <a:ext cx="3824764" cy="78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Spread through germs: Malaria, Cholera, TB, Measles, HIV/AIDS</a:t>
            </a:r>
            <a:endParaRPr lang="en-US" sz="1900" b="1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6703" y="1978938"/>
            <a:ext cx="4516874" cy="4516874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8650" y="2888933"/>
            <a:ext cx="368618" cy="4608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43148" y="4788575"/>
            <a:ext cx="3234333" cy="404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Non-Communicable</a:t>
            </a:r>
            <a:endParaRPr lang="en-US" sz="2500" b="1" dirty="0"/>
          </a:p>
        </p:txBody>
      </p:sp>
      <p:sp>
        <p:nvSpPr>
          <p:cNvPr id="12" name="Text 6"/>
          <p:cNvSpPr/>
          <p:nvPr/>
        </p:nvSpPr>
        <p:spPr>
          <a:xfrm>
            <a:off x="9943148" y="5340668"/>
            <a:ext cx="3824764" cy="78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Don't spread: Diabetes, Hypertension, Asthma</a:t>
            </a:r>
            <a:endParaRPr lang="en-US" sz="1900" b="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6703" y="1978938"/>
            <a:ext cx="4516874" cy="4516874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48650" y="5124688"/>
            <a:ext cx="368618" cy="460891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452801" y="4788575"/>
            <a:ext cx="3234333" cy="404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Prevention</a:t>
            </a:r>
            <a:endParaRPr lang="en-US" sz="2500" b="1" dirty="0"/>
          </a:p>
        </p:txBody>
      </p:sp>
      <p:sp>
        <p:nvSpPr>
          <p:cNvPr id="16" name="Text 8"/>
          <p:cNvSpPr/>
          <p:nvPr/>
        </p:nvSpPr>
        <p:spPr>
          <a:xfrm>
            <a:off x="862489" y="5340668"/>
            <a:ext cx="3824645" cy="78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Hygiene, sanitation, vaccination, healthy living, medical care</a:t>
            </a:r>
            <a:endParaRPr lang="en-US" sz="1900" b="1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56703" y="1978938"/>
            <a:ext cx="4516874" cy="4516874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2894" y="5124688"/>
            <a:ext cx="368618" cy="460891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862489" y="6772989"/>
            <a:ext cx="12905423" cy="78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Understanding diseases and their prevention is crucial for maintaining good health and preventing the spread of infectious conditions in communities.</a:t>
            </a:r>
            <a:endParaRPr lang="en-US" sz="19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17496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350"/>
              </a:lnSpc>
              <a:buNone/>
            </a:pPr>
            <a:r>
              <a:rPr lang="en-US" sz="5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What is a Disease?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864037" y="2097762"/>
            <a:ext cx="7415927" cy="1836896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110853" y="2344579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Definition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110853" y="2897743"/>
            <a:ext cx="692229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condition that makes the body or part of it unable to function properly.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4181475"/>
            <a:ext cx="7415927" cy="1441847"/>
          </a:xfrm>
          <a:prstGeom prst="roundRect">
            <a:avLst>
              <a:gd name="adj" fmla="val 25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110853" y="4428292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Effects</a:t>
            </a:r>
            <a:endParaRPr lang="en-US" sz="2550" dirty="0"/>
          </a:p>
        </p:txBody>
      </p:sp>
      <p:sp>
        <p:nvSpPr>
          <p:cNvPr id="9" name="Text 6"/>
          <p:cNvSpPr/>
          <p:nvPr/>
        </p:nvSpPr>
        <p:spPr>
          <a:xfrm>
            <a:off x="1110853" y="4981456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Causes weakness, sickness, and prevents normal activities.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870138"/>
            <a:ext cx="7415927" cy="1441847"/>
          </a:xfrm>
          <a:prstGeom prst="roundRect">
            <a:avLst>
              <a:gd name="adj" fmla="val 25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110853" y="6116955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Examples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1110853" y="6670119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Malaria, Cholera, Measles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234202"/>
            <a:ext cx="7344489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350"/>
              </a:lnSpc>
              <a:buNone/>
            </a:pPr>
            <a:r>
              <a:rPr lang="en-US" sz="5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Types of Human Diseases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350437" y="2661285"/>
            <a:ext cx="3406854" cy="972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403CCF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Communicable Diseases</a:t>
            </a:r>
            <a:endParaRPr lang="en-US" sz="3050" dirty="0"/>
          </a:p>
        </p:txBody>
      </p:sp>
      <p:sp>
        <p:nvSpPr>
          <p:cNvPr id="5" name="Text 2"/>
          <p:cNvSpPr/>
          <p:nvPr/>
        </p:nvSpPr>
        <p:spPr>
          <a:xfrm>
            <a:off x="6350437" y="3880128"/>
            <a:ext cx="3406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Spread from one person to another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437" y="4756547"/>
            <a:ext cx="3406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Caused by germs (viruses, bacteria, parasites, fungi)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50437" y="5632966"/>
            <a:ext cx="34068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Examples: Malaria, Cholera, TB, HIV/AIDS, Measles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0367129" y="2661285"/>
            <a:ext cx="3406854" cy="1458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403CCF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Non-Communicable Diseases</a:t>
            </a:r>
            <a:endParaRPr lang="en-US" sz="3050" dirty="0"/>
          </a:p>
        </p:txBody>
      </p:sp>
      <p:sp>
        <p:nvSpPr>
          <p:cNvPr id="9" name="Text 6"/>
          <p:cNvSpPr/>
          <p:nvPr/>
        </p:nvSpPr>
        <p:spPr>
          <a:xfrm>
            <a:off x="10367129" y="4366141"/>
            <a:ext cx="3406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Do not spread from person to person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0367129" y="5242560"/>
            <a:ext cx="3406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Caused by lifestyle, heredity, or old age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0367129" y="6118979"/>
            <a:ext cx="3406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Examples: Diabetes, Hypertension, Asthma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4147" y="627459"/>
            <a:ext cx="5956816" cy="744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Viral Diseases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4147" y="1825704"/>
            <a:ext cx="13042106" cy="4795123"/>
          </a:xfrm>
          <a:prstGeom prst="roundRect">
            <a:avLst>
              <a:gd name="adj" fmla="val 71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801767" y="1833324"/>
            <a:ext cx="13026866" cy="6504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028819" y="1977033"/>
            <a:ext cx="2147888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Disease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637955" y="1977033"/>
            <a:ext cx="2144078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Cause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243280" y="1977033"/>
            <a:ext cx="2144078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Spread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8848606" y="1977033"/>
            <a:ext cx="2144078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Symptoms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453932" y="1977033"/>
            <a:ext cx="2147888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Prevention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767" y="2483763"/>
            <a:ext cx="13026866" cy="101346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028819" y="2627471"/>
            <a:ext cx="2147888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Measles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3637955" y="2627471"/>
            <a:ext cx="2144078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Virus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6243280" y="2627471"/>
            <a:ext cx="2144078" cy="726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Air (coughing, sneezing)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8848606" y="2627471"/>
            <a:ext cx="2144078" cy="726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Rash, fever, cough, red eyes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1453932" y="2627471"/>
            <a:ext cx="2147888" cy="726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Immunization, avoid contact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767" y="3497223"/>
            <a:ext cx="13026866" cy="137648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028819" y="3640931"/>
            <a:ext cx="2147888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HIV/AIDS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3637955" y="3640931"/>
            <a:ext cx="2144078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HIV virus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6243280" y="3640931"/>
            <a:ext cx="2144078" cy="1089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Blood, unprotected sex, mother-to-child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8848606" y="3640931"/>
            <a:ext cx="2144078" cy="1089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Weight loss, frequent illness, weakness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11453932" y="3640931"/>
            <a:ext cx="2147888" cy="1089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Safe sex, HIV testing, clean needles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801767" y="4873704"/>
            <a:ext cx="13026866" cy="17395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1028819" y="5017413"/>
            <a:ext cx="2147888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Hepatitis B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3637955" y="5017413"/>
            <a:ext cx="2144078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Virus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6243280" y="5017413"/>
            <a:ext cx="2144078" cy="726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Infected blood/body fluids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8848606" y="5017413"/>
            <a:ext cx="2144078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Jaundice (yellow eyes/skin), tiredness, stomach pain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11453932" y="5017413"/>
            <a:ext cx="2147888" cy="1089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Vaccination, avoid sharing sharp objects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94147" y="6876098"/>
            <a:ext cx="13042106" cy="726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Viral diseases are caused by viruses, which are microscopic infectious agents that can only replicate inside the cells of living hosts.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486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58733" y="449699"/>
            <a:ext cx="4292798" cy="536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Bacterial Diseases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6058733" y="1231583"/>
            <a:ext cx="7999333" cy="2080141"/>
          </a:xfrm>
          <a:prstGeom prst="roundRect">
            <a:avLst>
              <a:gd name="adj" fmla="val 1179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081593" y="1254442"/>
            <a:ext cx="654129" cy="2034421"/>
          </a:xfrm>
          <a:prstGeom prst="rect">
            <a:avLst/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286024" y="2118360"/>
            <a:ext cx="245269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899196" y="1417915"/>
            <a:ext cx="2146340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Cholera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6899196" y="1784271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Cause: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Vibrio cholerae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6899196" y="2144078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Spread: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Contaminated food/water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6899196" y="2503884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Symptoms: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Severe diarrhea, vomiting, dehydration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6899196" y="2863691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Prevention: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Clean water, handwashing, sanitation</a:t>
            </a:r>
            <a:endParaRPr lang="en-US" sz="1250" dirty="0"/>
          </a:p>
        </p:txBody>
      </p:sp>
      <p:sp>
        <p:nvSpPr>
          <p:cNvPr id="12" name="Shape 9"/>
          <p:cNvSpPr/>
          <p:nvPr/>
        </p:nvSpPr>
        <p:spPr>
          <a:xfrm>
            <a:off x="6058733" y="3475196"/>
            <a:ext cx="7999333" cy="2080141"/>
          </a:xfrm>
          <a:prstGeom prst="roundRect">
            <a:avLst>
              <a:gd name="adj" fmla="val 1179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6081593" y="3498056"/>
            <a:ext cx="654129" cy="2034421"/>
          </a:xfrm>
          <a:prstGeom prst="rect">
            <a:avLst/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286024" y="4361974"/>
            <a:ext cx="245269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899196" y="3661529"/>
            <a:ext cx="2146340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Tuberculosis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6899196" y="4027884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Cause: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Mycobacterium tuberculosis</a:t>
            </a:r>
            <a:endParaRPr lang="en-US" sz="1250" dirty="0"/>
          </a:p>
        </p:txBody>
      </p:sp>
      <p:sp>
        <p:nvSpPr>
          <p:cNvPr id="17" name="Text 14"/>
          <p:cNvSpPr/>
          <p:nvPr/>
        </p:nvSpPr>
        <p:spPr>
          <a:xfrm>
            <a:off x="6899196" y="4387691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Spread: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Air (cough droplets)</a:t>
            </a:r>
            <a:endParaRPr lang="en-US" sz="1250" dirty="0"/>
          </a:p>
        </p:txBody>
      </p:sp>
      <p:sp>
        <p:nvSpPr>
          <p:cNvPr id="18" name="Text 15"/>
          <p:cNvSpPr/>
          <p:nvPr/>
        </p:nvSpPr>
        <p:spPr>
          <a:xfrm>
            <a:off x="6899196" y="4747498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Symptoms: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Persistent cough, chest pain, weight loss</a:t>
            </a:r>
            <a:endParaRPr lang="en-US" sz="1250" dirty="0"/>
          </a:p>
        </p:txBody>
      </p:sp>
      <p:sp>
        <p:nvSpPr>
          <p:cNvPr id="19" name="Text 16"/>
          <p:cNvSpPr/>
          <p:nvPr/>
        </p:nvSpPr>
        <p:spPr>
          <a:xfrm>
            <a:off x="6899196" y="5107305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Prevention: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Ventilation, cover mouth, early treatment</a:t>
            </a:r>
            <a:endParaRPr lang="en-US" sz="1250" dirty="0"/>
          </a:p>
        </p:txBody>
      </p:sp>
      <p:sp>
        <p:nvSpPr>
          <p:cNvPr id="20" name="Shape 17"/>
          <p:cNvSpPr/>
          <p:nvPr/>
        </p:nvSpPr>
        <p:spPr>
          <a:xfrm>
            <a:off x="6058733" y="5718810"/>
            <a:ext cx="7999333" cy="2080141"/>
          </a:xfrm>
          <a:prstGeom prst="roundRect">
            <a:avLst>
              <a:gd name="adj" fmla="val 1179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6081593" y="5741670"/>
            <a:ext cx="654129" cy="2034421"/>
          </a:xfrm>
          <a:prstGeom prst="rect">
            <a:avLst/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6286024" y="6605588"/>
            <a:ext cx="245269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1900" dirty="0"/>
          </a:p>
        </p:txBody>
      </p:sp>
      <p:sp>
        <p:nvSpPr>
          <p:cNvPr id="23" name="Text 20"/>
          <p:cNvSpPr/>
          <p:nvPr/>
        </p:nvSpPr>
        <p:spPr>
          <a:xfrm>
            <a:off x="6899196" y="5905143"/>
            <a:ext cx="2146340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Meningitis</a:t>
            </a:r>
            <a:endParaRPr lang="en-US" sz="1650" dirty="0"/>
          </a:p>
        </p:txBody>
      </p:sp>
      <p:sp>
        <p:nvSpPr>
          <p:cNvPr id="24" name="Text 21"/>
          <p:cNvSpPr/>
          <p:nvPr/>
        </p:nvSpPr>
        <p:spPr>
          <a:xfrm>
            <a:off x="6899196" y="6271498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Cause: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Bacteria</a:t>
            </a:r>
            <a:endParaRPr lang="en-US" sz="1250" dirty="0"/>
          </a:p>
        </p:txBody>
      </p:sp>
      <p:sp>
        <p:nvSpPr>
          <p:cNvPr id="25" name="Text 22"/>
          <p:cNvSpPr/>
          <p:nvPr/>
        </p:nvSpPr>
        <p:spPr>
          <a:xfrm>
            <a:off x="6899196" y="6631305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Spread: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Close contact</a:t>
            </a:r>
            <a:endParaRPr lang="en-US" sz="1250" dirty="0"/>
          </a:p>
        </p:txBody>
      </p:sp>
      <p:sp>
        <p:nvSpPr>
          <p:cNvPr id="26" name="Text 23"/>
          <p:cNvSpPr/>
          <p:nvPr/>
        </p:nvSpPr>
        <p:spPr>
          <a:xfrm>
            <a:off x="6899196" y="6991112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Symptoms: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Stiff neck, headache, fever</a:t>
            </a:r>
            <a:endParaRPr lang="en-US" sz="1250" dirty="0"/>
          </a:p>
        </p:txBody>
      </p:sp>
      <p:sp>
        <p:nvSpPr>
          <p:cNvPr id="27" name="Text 24"/>
          <p:cNvSpPr/>
          <p:nvPr/>
        </p:nvSpPr>
        <p:spPr>
          <a:xfrm>
            <a:off x="6899196" y="7350919"/>
            <a:ext cx="7136011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Prevention:</a:t>
            </a:r>
            <a:r>
              <a:rPr lang="en-US" sz="12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Vaccination, avoid overcrowding, treatment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47249"/>
            <a:ext cx="7686675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350"/>
              </a:lnSpc>
              <a:buNone/>
            </a:pPr>
            <a:r>
              <a:rPr lang="en-US" sz="5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Parasitic Diseases: Malaria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2274332"/>
            <a:ext cx="3888462" cy="486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403CCF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Malaria Facts</a:t>
            </a:r>
            <a:endParaRPr lang="en-US" sz="3050" dirty="0"/>
          </a:p>
        </p:txBody>
      </p:sp>
      <p:sp>
        <p:nvSpPr>
          <p:cNvPr id="4" name="Text 2"/>
          <p:cNvSpPr/>
          <p:nvPr/>
        </p:nvSpPr>
        <p:spPr>
          <a:xfrm>
            <a:off x="864037" y="3007162"/>
            <a:ext cx="750046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Cause:</a:t>
            </a: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Plasmodium parasite via female Anopheles mosquito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3488531"/>
            <a:ext cx="750046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Spread:</a:t>
            </a: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Mosquito bites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3969901"/>
            <a:ext cx="750046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Symptoms:</a:t>
            </a: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Fever, chills, body pain, sweating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4451271"/>
            <a:ext cx="75004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Prevention:</a:t>
            </a: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Mosquito nets, clear stagnant water, insect repellent sprays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5463540"/>
            <a:ext cx="75004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Malaria remains one of the most prevalent parasitic diseases globally, particularly affecting tropical and subtropical regions.</a:t>
            </a:r>
            <a:endParaRPr lang="en-US" sz="19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4336" y="2305169"/>
            <a:ext cx="4799528" cy="47995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3677" y="662940"/>
            <a:ext cx="8260913" cy="790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200"/>
              </a:lnSpc>
              <a:buNone/>
            </a:pPr>
            <a:r>
              <a:rPr lang="en-US" sz="49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Non-Communicable Diseases</a:t>
            </a:r>
            <a:endParaRPr lang="en-US" sz="4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77" y="1935956"/>
            <a:ext cx="4314349" cy="96428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84659" y="3141226"/>
            <a:ext cx="3164205" cy="395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Diabetes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1084659" y="3681293"/>
            <a:ext cx="3832384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Cause:</a:t>
            </a: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Body cannot control blood sugar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084659" y="4597360"/>
            <a:ext cx="3832384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Symptoms:</a:t>
            </a: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Frequent urination, thirst, weakness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84659" y="5513427"/>
            <a:ext cx="3832384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Management:</a:t>
            </a: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Healthy diet, exercise, medical care</a:t>
            </a:r>
            <a:endParaRPr lang="en-US" sz="18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8026" y="1935956"/>
            <a:ext cx="4314349" cy="96428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399008" y="3141226"/>
            <a:ext cx="3164205" cy="395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Hypertension</a:t>
            </a:r>
            <a:endParaRPr lang="en-US" sz="2450" dirty="0"/>
          </a:p>
        </p:txBody>
      </p:sp>
      <p:sp>
        <p:nvSpPr>
          <p:cNvPr id="10" name="Text 6"/>
          <p:cNvSpPr/>
          <p:nvPr/>
        </p:nvSpPr>
        <p:spPr>
          <a:xfrm>
            <a:off x="5399008" y="3681293"/>
            <a:ext cx="3832384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Cause:</a:t>
            </a: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High blood pressure (stress, excess salt/fat)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5399008" y="4597360"/>
            <a:ext cx="3832384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Symptoms:</a:t>
            </a: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Headache, dizziness, tiredness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5399008" y="5513427"/>
            <a:ext cx="3832384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Management:</a:t>
            </a: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Reduce salt, exercise, regular check-ups</a:t>
            </a:r>
            <a:endParaRPr lang="en-US" sz="18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2374" y="1935956"/>
            <a:ext cx="4314349" cy="96428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713357" y="3141226"/>
            <a:ext cx="3164205" cy="395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Asthma</a:t>
            </a:r>
            <a:endParaRPr lang="en-US" sz="2450" dirty="0"/>
          </a:p>
        </p:txBody>
      </p:sp>
      <p:sp>
        <p:nvSpPr>
          <p:cNvPr id="15" name="Text 10"/>
          <p:cNvSpPr/>
          <p:nvPr/>
        </p:nvSpPr>
        <p:spPr>
          <a:xfrm>
            <a:off x="9713357" y="3681293"/>
            <a:ext cx="3832384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Cause:</a:t>
            </a: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Allergy to dust, smoke, cold air</a:t>
            </a:r>
            <a:endParaRPr lang="en-US" sz="1850" dirty="0"/>
          </a:p>
        </p:txBody>
      </p:sp>
      <p:sp>
        <p:nvSpPr>
          <p:cNvPr id="16" name="Text 11"/>
          <p:cNvSpPr/>
          <p:nvPr/>
        </p:nvSpPr>
        <p:spPr>
          <a:xfrm>
            <a:off x="9713357" y="4597360"/>
            <a:ext cx="3832384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Symptoms:</a:t>
            </a: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Difficulty breathing, wheezing</a:t>
            </a:r>
            <a:endParaRPr lang="en-US" sz="1850" dirty="0"/>
          </a:p>
        </p:txBody>
      </p:sp>
      <p:sp>
        <p:nvSpPr>
          <p:cNvPr id="17" name="Text 12"/>
          <p:cNvSpPr/>
          <p:nvPr/>
        </p:nvSpPr>
        <p:spPr>
          <a:xfrm>
            <a:off x="9713357" y="5513427"/>
            <a:ext cx="3832384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Management:</a:t>
            </a: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Avoid triggers, inhaler, clean environment</a:t>
            </a:r>
            <a:endParaRPr lang="en-US" sz="1850" dirty="0"/>
          </a:p>
        </p:txBody>
      </p:sp>
      <p:sp>
        <p:nvSpPr>
          <p:cNvPr id="18" name="Text 13"/>
          <p:cNvSpPr/>
          <p:nvPr/>
        </p:nvSpPr>
        <p:spPr>
          <a:xfrm>
            <a:off x="843677" y="6797040"/>
            <a:ext cx="12943046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Unlike communicable diseases, these conditions cannot be transmitted between people but are often influenced by genetics, environment, and lifestyle choices.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4146" y="616148"/>
            <a:ext cx="8109228" cy="735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750"/>
              </a:lnSpc>
              <a:buNone/>
            </a:pPr>
            <a:r>
              <a:rPr lang="en-US" sz="46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General Prevention of Diseases</a:t>
            </a:r>
            <a:endParaRPr lang="en-US" sz="4600" dirty="0"/>
          </a:p>
        </p:txBody>
      </p:sp>
      <p:sp>
        <p:nvSpPr>
          <p:cNvPr id="3" name="Text 1"/>
          <p:cNvSpPr/>
          <p:nvPr/>
        </p:nvSpPr>
        <p:spPr>
          <a:xfrm>
            <a:off x="784146" y="1799392"/>
            <a:ext cx="223957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T Serif Light" pitchFamily="34" charset="0"/>
                <a:ea typeface="PT Serif Light" pitchFamily="34" charset="-122"/>
                <a:cs typeface="PT Serif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4146" y="2149673"/>
            <a:ext cx="4204692" cy="30480"/>
          </a:xfrm>
          <a:prstGeom prst="rect">
            <a:avLst/>
          </a:prstGeom>
          <a:solidFill>
            <a:srgbClr val="E04F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84146" y="2322552"/>
            <a:ext cx="2940844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Personal Hygiene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84146" y="2824520"/>
            <a:ext cx="4204692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Bath regularly, wash hands with soap, brush teeth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2794" y="1799392"/>
            <a:ext cx="223957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T Serif Light" pitchFamily="34" charset="0"/>
                <a:ea typeface="PT Serif Light" pitchFamily="34" charset="-122"/>
                <a:cs typeface="PT Serif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2794" y="2149673"/>
            <a:ext cx="4204692" cy="30480"/>
          </a:xfrm>
          <a:prstGeom prst="rect">
            <a:avLst/>
          </a:prstGeom>
          <a:solidFill>
            <a:srgbClr val="E04F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212794" y="2322552"/>
            <a:ext cx="2940844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Clean Environment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5212794" y="2824520"/>
            <a:ext cx="4204692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Dispose of refuse properly, clear stagnant water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1443" y="1799392"/>
            <a:ext cx="223957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T Serif Light" pitchFamily="34" charset="0"/>
                <a:ea typeface="PT Serif Light" pitchFamily="34" charset="-122"/>
                <a:cs typeface="PT Serif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1443" y="2149673"/>
            <a:ext cx="4204692" cy="30480"/>
          </a:xfrm>
          <a:prstGeom prst="rect">
            <a:avLst/>
          </a:prstGeom>
          <a:solidFill>
            <a:srgbClr val="E04F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641443" y="2322552"/>
            <a:ext cx="2940844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Balanced Diet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9641443" y="2824520"/>
            <a:ext cx="4204692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Eat nutritious foods to build strong immunity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84146" y="3933468"/>
            <a:ext cx="223957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T Serif Light" pitchFamily="34" charset="0"/>
                <a:ea typeface="PT Serif Light" pitchFamily="34" charset="-122"/>
                <a:cs typeface="PT Serif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84146" y="4283750"/>
            <a:ext cx="4204692" cy="30480"/>
          </a:xfrm>
          <a:prstGeom prst="rect">
            <a:avLst/>
          </a:prstGeom>
          <a:solidFill>
            <a:srgbClr val="E04F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84146" y="4456628"/>
            <a:ext cx="2940844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Vaccination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784146" y="4958596"/>
            <a:ext cx="4204692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Get immunized against measles, polio, tetanus, hepatitis, meningitis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5212794" y="3933468"/>
            <a:ext cx="223957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T Serif Light" pitchFamily="34" charset="0"/>
                <a:ea typeface="PT Serif Light" pitchFamily="34" charset="-122"/>
                <a:cs typeface="PT Serif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5212794" y="4283750"/>
            <a:ext cx="4204692" cy="30480"/>
          </a:xfrm>
          <a:prstGeom prst="rect">
            <a:avLst/>
          </a:prstGeom>
          <a:solidFill>
            <a:srgbClr val="E04F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5212794" y="4456628"/>
            <a:ext cx="2940844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Safe Food and Water</a:t>
            </a:r>
            <a:endParaRPr lang="en-US" sz="2300" dirty="0"/>
          </a:p>
        </p:txBody>
      </p:sp>
      <p:sp>
        <p:nvSpPr>
          <p:cNvPr id="22" name="Text 20"/>
          <p:cNvSpPr/>
          <p:nvPr/>
        </p:nvSpPr>
        <p:spPr>
          <a:xfrm>
            <a:off x="5212794" y="4958596"/>
            <a:ext cx="4204692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Boil/clean water, eat properly cooked food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641443" y="3933468"/>
            <a:ext cx="223957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T Serif Light" pitchFamily="34" charset="0"/>
                <a:ea typeface="PT Serif Light" pitchFamily="34" charset="-122"/>
                <a:cs typeface="PT Serif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9641443" y="4283750"/>
            <a:ext cx="4204692" cy="30480"/>
          </a:xfrm>
          <a:prstGeom prst="rect">
            <a:avLst/>
          </a:prstGeom>
          <a:solidFill>
            <a:srgbClr val="E04F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641443" y="4456628"/>
            <a:ext cx="2940844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Exercise and Rest</a:t>
            </a:r>
            <a:endParaRPr lang="en-US" sz="2300" dirty="0"/>
          </a:p>
        </p:txBody>
      </p:sp>
      <p:sp>
        <p:nvSpPr>
          <p:cNvPr id="26" name="Text 24"/>
          <p:cNvSpPr/>
          <p:nvPr/>
        </p:nvSpPr>
        <p:spPr>
          <a:xfrm>
            <a:off x="9641443" y="4958596"/>
            <a:ext cx="4204692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Keep body fit with regular physical activity and adequate rest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784146" y="6067544"/>
            <a:ext cx="223957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T Serif Light" pitchFamily="34" charset="0"/>
                <a:ea typeface="PT Serif Light" pitchFamily="34" charset="-122"/>
                <a:cs typeface="PT Serif Light" pitchFamily="34" charset="-120"/>
              </a:rPr>
              <a:t>07</a:t>
            </a:r>
            <a:endParaRPr lang="en-US" sz="1750" dirty="0"/>
          </a:p>
        </p:txBody>
      </p:sp>
      <p:sp>
        <p:nvSpPr>
          <p:cNvPr id="28" name="Shape 26"/>
          <p:cNvSpPr/>
          <p:nvPr/>
        </p:nvSpPr>
        <p:spPr>
          <a:xfrm>
            <a:off x="784146" y="6417826"/>
            <a:ext cx="13061990" cy="30480"/>
          </a:xfrm>
          <a:prstGeom prst="rect">
            <a:avLst/>
          </a:prstGeom>
          <a:solidFill>
            <a:srgbClr val="E04F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84146" y="6590705"/>
            <a:ext cx="2940844" cy="367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Medical Care</a:t>
            </a:r>
            <a:endParaRPr lang="en-US" sz="2300" dirty="0"/>
          </a:p>
        </p:txBody>
      </p:sp>
      <p:sp>
        <p:nvSpPr>
          <p:cNvPr id="30" name="Text 28"/>
          <p:cNvSpPr/>
          <p:nvPr/>
        </p:nvSpPr>
        <p:spPr>
          <a:xfrm>
            <a:off x="784146" y="7092672"/>
            <a:ext cx="13061990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Visit hospital when sick, avoid self-medication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5334" y="716875"/>
            <a:ext cx="5740360" cy="717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50"/>
              </a:lnSpc>
              <a:buNone/>
            </a:pPr>
            <a:r>
              <a:rPr lang="en-US" sz="45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Teaching Activities</a:t>
            </a:r>
            <a:endParaRPr lang="en-US" sz="4500" dirty="0"/>
          </a:p>
        </p:txBody>
      </p:sp>
      <p:sp>
        <p:nvSpPr>
          <p:cNvPr id="3" name="Text 1"/>
          <p:cNvSpPr/>
          <p:nvPr/>
        </p:nvSpPr>
        <p:spPr>
          <a:xfrm>
            <a:off x="765334" y="1980962"/>
            <a:ext cx="3444240" cy="430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403CCF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Table Creation</a:t>
            </a:r>
            <a:endParaRPr lang="en-US" sz="2700" dirty="0"/>
          </a:p>
        </p:txBody>
      </p:sp>
      <p:sp>
        <p:nvSpPr>
          <p:cNvPr id="4" name="Text 2"/>
          <p:cNvSpPr/>
          <p:nvPr/>
        </p:nvSpPr>
        <p:spPr>
          <a:xfrm>
            <a:off x="765334" y="2630091"/>
            <a:ext cx="4011811" cy="1049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Students draw tables showing disease cause, symptoms, and prevention methods for different diseases.</a:t>
            </a:r>
            <a:endParaRPr lang="en-US" sz="1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334" y="3925848"/>
            <a:ext cx="4011811" cy="27448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318165" y="1980962"/>
            <a:ext cx="3444240" cy="430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403CCF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Group Classification</a:t>
            </a:r>
            <a:endParaRPr lang="en-US" sz="2700" dirty="0"/>
          </a:p>
        </p:txBody>
      </p:sp>
      <p:sp>
        <p:nvSpPr>
          <p:cNvPr id="7" name="Text 4"/>
          <p:cNvSpPr/>
          <p:nvPr/>
        </p:nvSpPr>
        <p:spPr>
          <a:xfrm>
            <a:off x="5318165" y="2630091"/>
            <a:ext cx="4010501" cy="1049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Group work: Students list and classify different diseases as communicable or non-communicable.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9869686" y="1980962"/>
            <a:ext cx="3444240" cy="430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403CCF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Role Play</a:t>
            </a:r>
            <a:endParaRPr lang="en-US" sz="2700" dirty="0"/>
          </a:p>
        </p:txBody>
      </p:sp>
      <p:sp>
        <p:nvSpPr>
          <p:cNvPr id="9" name="Text 6"/>
          <p:cNvSpPr/>
          <p:nvPr/>
        </p:nvSpPr>
        <p:spPr>
          <a:xfrm>
            <a:off x="9869686" y="2630091"/>
            <a:ext cx="4010501" cy="1399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"Doctor and patient" scenario where students explain symptoms and prevention methods for various diseases.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65334" y="7162681"/>
            <a:ext cx="13099733" cy="34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These interactive activities help students better understand and remember disease concepts through practical application.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740</Words>
  <Application>Microsoft Office PowerPoint</Application>
  <PresentationFormat>Custom</PresentationFormat>
  <Paragraphs>130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DM Sans</vt:lpstr>
      <vt:lpstr>Arial</vt:lpstr>
      <vt:lpstr>PT Serif</vt:lpstr>
      <vt:lpstr>PT Serif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kennedy Mawutor</cp:lastModifiedBy>
  <cp:revision>3</cp:revision>
  <dcterms:created xsi:type="dcterms:W3CDTF">2025-08-29T01:27:08Z</dcterms:created>
  <dcterms:modified xsi:type="dcterms:W3CDTF">2025-08-29T16:50:37Z</dcterms:modified>
</cp:coreProperties>
</file>